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8"/>
    <p:restoredTop sz="94679"/>
  </p:normalViewPr>
  <p:slideViewPr>
    <p:cSldViewPr snapToGrid="0" snapToObjects="1">
      <p:cViewPr>
        <p:scale>
          <a:sx n="110" d="100"/>
          <a:sy n="110" d="100"/>
        </p:scale>
        <p:origin x="9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AD521-9912-B54A-BE1A-791F88B11626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AE95D-FC26-3F46-804D-3EE6D852F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6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AE95D-FC26-3F46-804D-3EE6D852FF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7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AE95D-FC26-3F46-804D-3EE6D852FF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AE95D-FC26-3F46-804D-3EE6D852FF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2B99-24DC-9549-B931-426F2C11C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6BF29-14CC-4E4A-8BFA-3D92524EB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72EEF-2C00-BF4C-A4D3-DA6D758C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960B5-3D8B-804A-AC29-EFA4E1EF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0BDBB-45E7-5040-A6A6-A81D3BA9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5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5E08-2B82-C648-92D5-98C59A65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5645E-A79A-F741-A01F-60386C176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8130B-31C4-4544-B2C6-9BF426E4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BC14F-A419-C14A-9555-1DE5A58F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924FD-F588-BA4B-B90F-C37B32D8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60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8DFFA-AD00-4A4C-9386-AFDAAAA3D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D2AB9-1624-F047-9B6B-FD361A1FB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EE3B-2BDD-C848-A3E5-DF7C1502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810B0-969C-FA4D-A554-D081401F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0E9DB-8E72-E942-B77C-109F9B53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6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2936-0EC7-374A-9C6C-4ED61EAB1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FB8AA-7CA8-D049-861F-7CF49E64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40E64-2A51-8043-ACD5-C2A3C167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BA5F0-728D-7341-AA8C-338E7C319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F7E0-E7FF-AB41-AB6C-9B6EB11C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5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DF9E-D6E8-044C-92A6-F6963969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3D877-6991-A546-8563-822BF5632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E67C4-6AC4-BA47-BF28-BCB702AD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6A48-6A12-394F-B0BE-74D3C293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BE07D-429E-954C-9EC6-17C3C7AA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94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67D1B-2B78-3E49-9538-82D24AFB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9650D-C4A1-F642-8C24-2CC516F70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F7AC4-D5BD-EA4E-A5A2-6D37EFF5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B53CC-601D-E44F-9290-4B7D0991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76037-27B9-8241-9B5F-A3F48203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5EDDA-8E78-6247-AFDA-2609BB16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62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D1B6-38C3-9C48-9C93-72510ED8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66ABA-CDDF-B44E-A146-87D11E392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ADA76-8110-4C45-B2DE-C9C43F75A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7AEF9-82D1-2E45-AEC7-BE812289EB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A90E59-956A-5B49-B9DC-12708C1EF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DDB51-86FA-F34C-ACFA-F9D455CC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5726F-5CF4-3649-8C72-C16C4F9C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E6580-C58E-7945-A56D-E4DEA470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52EFC-414F-1844-AFA4-486BFF371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25C1C-94AC-BF4A-832C-26DB13D5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1255D-1BAA-4043-B3D1-97BD24D3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CB0F2-78F3-8E49-B3B8-03D8757AB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6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926DE8-DEEF-5448-9371-A58BAFA5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38008-3D6F-D34C-906B-218AE865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90447-C90A-294C-B90F-517D26E6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6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7328-43BE-7243-9873-83363A94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46624-D0EF-9A4E-B0A7-E37285F76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4FA0F7-3D4F-E24E-B5A9-DA76745F2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9BC12-8A63-1744-B145-D70E653C5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7C204-FE34-784D-8BFE-3BF563FE6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59CE-D8B6-9846-B50D-38F6A6E0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40A9-A410-744A-8435-08ABAD1BA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10FFD-66D0-2443-ABEF-E9313E47A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FCEF-1791-9F44-B02D-BDC6191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F4C84-A900-4F4F-B358-9DCCAEF5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EDC5A-1A95-A14A-A785-849F4D19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AAF66-9966-0E48-A90E-BB72DE28D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CED8E-5450-814B-803F-03E8AAE2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8FC904-B32B-4740-BBB9-E297D559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FB442-1ADC-8D46-B0A8-C128E303B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1D9F2-CF27-CA4B-9A3D-1C3C9A3A589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B9E67-BBEB-4B4D-8356-FD0F14A9E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11071-874C-4746-BCE1-D9CA6FE2D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EBDA-367B-4447-B6E6-65305CDB0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9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media.org/wiki/plik:mobile_phone_font_awesome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pl.wikimedia.org/wiki/plik:mobile_phone_font_awesome.svg" TargetMode="Externa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2719-F5C1-3346-8FAE-4D421A54D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5B069-6504-8E4E-905D-27D80B243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11DE7-6BDF-5A44-9BDA-B80D210B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444" y="-51435"/>
            <a:ext cx="16863962" cy="6960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19355-717A-0E4C-B64A-EA3C6CC39624}"/>
              </a:ext>
            </a:extLst>
          </p:cNvPr>
          <p:cNvSpPr txBox="1"/>
          <p:nvPr/>
        </p:nvSpPr>
        <p:spPr>
          <a:xfrm>
            <a:off x="7048500" y="5735637"/>
            <a:ext cx="51435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TRENDS IN URBAN FLOWS</a:t>
            </a:r>
          </a:p>
          <a:p>
            <a:r>
              <a:rPr lang="en-US" sz="3000" b="1" dirty="0">
                <a:solidFill>
                  <a:schemeClr val="bg1"/>
                </a:solidFill>
              </a:rPr>
              <a:t>Wi-Fi requests as a data source</a:t>
            </a:r>
          </a:p>
        </p:txBody>
      </p:sp>
    </p:spTree>
    <p:extLst>
      <p:ext uri="{BB962C8B-B14F-4D97-AF65-F5344CB8AC3E}">
        <p14:creationId xmlns:p14="http://schemas.microsoft.com/office/powerpoint/2010/main" val="3903618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92A153-6E56-3042-8DB5-864BE12D7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18" t="7201" r="9348" b="6386"/>
          <a:stretch/>
        </p:blipFill>
        <p:spPr>
          <a:xfrm>
            <a:off x="1056861" y="4663115"/>
            <a:ext cx="9806609" cy="210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B002C0-6366-5C45-B7B6-A7ADE190AC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t="8966" r="9021" b="4620"/>
          <a:stretch/>
        </p:blipFill>
        <p:spPr>
          <a:xfrm>
            <a:off x="1033670" y="44730"/>
            <a:ext cx="9852991" cy="2107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F2B68-435B-E74D-809B-0493C9ADE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83" t="9102" r="9021" b="4484"/>
          <a:stretch/>
        </p:blipFill>
        <p:spPr>
          <a:xfrm>
            <a:off x="1010478" y="2353923"/>
            <a:ext cx="9899374" cy="210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613A-0387-964F-A92F-FEC7A86D9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864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Route complexity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7E3E21-5BD7-FF47-A716-038261708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88382"/>
              </p:ext>
            </p:extLst>
          </p:nvPr>
        </p:nvGraphicFramePr>
        <p:xfrm>
          <a:off x="264042" y="1517108"/>
          <a:ext cx="1091077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1605">
                  <a:extLst>
                    <a:ext uri="{9D8B030D-6E8A-4147-A177-3AD203B41FA5}">
                      <a16:colId xmlns:a16="http://schemas.microsoft.com/office/drawing/2014/main" val="1072043913"/>
                    </a:ext>
                  </a:extLst>
                </a:gridCol>
                <a:gridCol w="1063255">
                  <a:extLst>
                    <a:ext uri="{9D8B030D-6E8A-4147-A177-3AD203B41FA5}">
                      <a16:colId xmlns:a16="http://schemas.microsoft.com/office/drawing/2014/main" val="1132407437"/>
                    </a:ext>
                  </a:extLst>
                </a:gridCol>
                <a:gridCol w="4805917">
                  <a:extLst>
                    <a:ext uri="{9D8B030D-6E8A-4147-A177-3AD203B41FA5}">
                      <a16:colId xmlns:a16="http://schemas.microsoft.com/office/drawing/2014/main" val="272464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Arial" panose="020B0604020202020204" pitchFamily="34" charset="0"/>
                        </a:rPr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Context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1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head, toward(s), continue, follow, straight, walk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</a:rPr>
                        <a:t>”Head&lt;direction&gt; toward&lt;place&gt;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”</a:t>
                      </a:r>
                      <a:endParaRPr lang="en-GB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59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slight, sharp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</a:rPr>
                        <a:t>”Slight right onto&lt;place&gt;</a:t>
                      </a:r>
                      <a:r>
                        <a:rPr lang="en-US" dirty="0">
                          <a:latin typeface="Arial" panose="020B0604020202020204" pitchFamily="34" charset="0"/>
                        </a:rPr>
                        <a:t>”</a:t>
                      </a:r>
                      <a:endParaRPr lang="en-GB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7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turn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”Turn&lt;left, right&gt; onto&lt;place&gt;”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30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Cross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”Cross&lt;street&gt; at &lt;place&gt;”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60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upper, take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ial" panose="020B0604020202020204" pitchFamily="34" charset="0"/>
                        </a:rPr>
                        <a:t>”Take the stairs”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83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roundabout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Arial" panose="020B0604020202020204" pitchFamily="34" charset="0"/>
                        </a:rPr>
                        <a:t>”At the roundabout, take exit onto&lt;place&gt;”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6725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1C5BDF6-4B38-964F-91CE-F4978778BEA9}"/>
              </a:ext>
            </a:extLst>
          </p:cNvPr>
          <p:cNvSpPr txBox="1"/>
          <p:nvPr/>
        </p:nvSpPr>
        <p:spPr>
          <a:xfrm>
            <a:off x="264042" y="843209"/>
            <a:ext cx="363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google journey planner API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8316F-7E50-2948-8DD0-E1908B3DC971}"/>
                  </a:ext>
                </a:extLst>
              </p:cNvPr>
              <p:cNvSpPr txBox="1"/>
              <p:nvPr/>
            </p:nvSpPr>
            <p:spPr>
              <a:xfrm>
                <a:off x="4591078" y="4419219"/>
                <a:ext cx="2989935" cy="1195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=1..13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98316F-7E50-2948-8DD0-E1908B3D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078" y="4419219"/>
                <a:ext cx="2989935" cy="1195007"/>
              </a:xfrm>
              <a:prstGeom prst="rect">
                <a:avLst/>
              </a:prstGeom>
              <a:blipFill>
                <a:blip r:embed="rId2"/>
                <a:stretch>
                  <a:fillRect l="-7203" t="-150000" b="-20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84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7182-6B4C-3D4E-848C-ACC7C8B7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7117-4A39-9541-A1F1-379F7BCD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GB" dirty="0"/>
              <a:t>Can we use probe requests as a proxy to detect human activity?  YES</a:t>
            </a:r>
          </a:p>
          <a:p>
            <a:pPr lvl="0"/>
            <a:r>
              <a:rPr lang="en-GB" dirty="0"/>
              <a:t>Can we use FF signals to classify areas? YES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The relation between two signals is NOT a function of the walking distance between them.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We can have a feeling about the flow of people between two locations using LTE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3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lik:Mobile phone font awesome.svg – Wikimedia Polska">
            <a:extLst>
              <a:ext uri="{FF2B5EF4-FFF2-40B4-BE49-F238E27FC236}">
                <a16:creationId xmlns:a16="http://schemas.microsoft.com/office/drawing/2014/main" id="{40DC7681-D7E4-E64C-AF85-7313CE49C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746" t="11378" r="27913" b="12402"/>
          <a:stretch/>
        </p:blipFill>
        <p:spPr>
          <a:xfrm>
            <a:off x="-119461" y="-266232"/>
            <a:ext cx="4687096" cy="73904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CC49F7B-79EC-A244-84F0-9449E34CF2C7}"/>
              </a:ext>
            </a:extLst>
          </p:cNvPr>
          <p:cNvSpPr/>
          <p:nvPr/>
        </p:nvSpPr>
        <p:spPr>
          <a:xfrm>
            <a:off x="6096000" y="517684"/>
            <a:ext cx="46870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Almost everyone carries a Wi-Fi enabled device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DD0EDD-B935-9C49-9A45-0AB15E359A97}"/>
              </a:ext>
            </a:extLst>
          </p:cNvPr>
          <p:cNvSpPr/>
          <p:nvPr/>
        </p:nvSpPr>
        <p:spPr>
          <a:xfrm>
            <a:off x="5810252" y="2057400"/>
            <a:ext cx="61817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Almost everyone is broadcasting their presence all the time through Wi-Fi probe requests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4BF151-CED8-E442-8AEC-88A7E977E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34" b="11121"/>
          <a:stretch/>
        </p:blipFill>
        <p:spPr>
          <a:xfrm>
            <a:off x="7344172" y="4243386"/>
            <a:ext cx="2676525" cy="20969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FE40A21-B426-924E-ADE8-BF65FB9E2CC0}"/>
              </a:ext>
            </a:extLst>
          </p:cNvPr>
          <p:cNvSpPr/>
          <p:nvPr/>
        </p:nvSpPr>
        <p:spPr>
          <a:xfrm>
            <a:off x="712382" y="2057400"/>
            <a:ext cx="3141589" cy="350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3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31D5-5ABD-8541-BA56-A4331FE0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6529388" cy="857250"/>
          </a:xfrm>
        </p:spPr>
        <p:txBody>
          <a:bodyPr/>
          <a:lstStyle/>
          <a:p>
            <a:r>
              <a:rPr lang="en-US" dirty="0" err="1"/>
              <a:t>SmartStreetSensor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07DFF-5271-2143-8B0C-7F262B3A1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5625"/>
            <a:ext cx="11901488" cy="22606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1000+ locations across Great Britain (~35 % of them in the Greater London area).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During 2017 – 2018 we analysed ~110 million records corresponding to all the aggregated 5-minutes FF counts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3C448-F205-AE4C-9F46-645F86906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6000"/>
                    </a14:imgEffect>
                    <a14:imgEffect>
                      <a14:saturation sat="400000"/>
                    </a14:imgEffect>
                    <a14:imgEffect>
                      <a14:brightnessContrast bright="-74000" contrast="59000"/>
                    </a14:imgEffect>
                  </a14:imgLayer>
                </a14:imgProps>
              </a:ext>
            </a:extLst>
          </a:blip>
          <a:srcRect r="49363" b="59773"/>
          <a:stretch/>
        </p:blipFill>
        <p:spPr>
          <a:xfrm>
            <a:off x="-185737" y="3660775"/>
            <a:ext cx="5893512" cy="251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84751F-897C-2049-BD8D-DAC2B9070E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6000"/>
                    </a14:imgEffect>
                    <a14:imgEffect>
                      <a14:brightnessContrast bright="-74000" contrast="59000"/>
                    </a14:imgEffect>
                  </a14:imgLayer>
                </a14:imgProps>
              </a:ext>
            </a:extLst>
          </a:blip>
          <a:srcRect t="38198" r="49363" b="8415"/>
          <a:stretch/>
        </p:blipFill>
        <p:spPr>
          <a:xfrm>
            <a:off x="6096000" y="3429000"/>
            <a:ext cx="5893512" cy="33330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6F425B-55F5-EC4E-B6B4-4671DB114127}"/>
              </a:ext>
            </a:extLst>
          </p:cNvPr>
          <p:cNvSpPr/>
          <p:nvPr/>
        </p:nvSpPr>
        <p:spPr>
          <a:xfrm>
            <a:off x="2471738" y="6386513"/>
            <a:ext cx="185737" cy="375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1301B-4011-8340-8046-E3750BEFD152}"/>
              </a:ext>
            </a:extLst>
          </p:cNvPr>
          <p:cNvSpPr txBox="1"/>
          <p:nvPr/>
        </p:nvSpPr>
        <p:spPr>
          <a:xfrm>
            <a:off x="2786054" y="640080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100D2C-9760-9948-8392-E18F31AE3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5582" y="110171"/>
            <a:ext cx="6350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8A48CB-F448-4148-8AF5-57F2D8BDD5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8776" r="33352"/>
          <a:stretch/>
        </p:blipFill>
        <p:spPr>
          <a:xfrm>
            <a:off x="11168480" y="110171"/>
            <a:ext cx="1161274" cy="58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A6BC077-3780-2C4B-A906-9549702A8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4" b="11121"/>
          <a:stretch/>
        </p:blipFill>
        <p:spPr>
          <a:xfrm>
            <a:off x="2691131" y="257183"/>
            <a:ext cx="2261340" cy="1771652"/>
          </a:xfrm>
          <a:prstGeom prst="rect">
            <a:avLst/>
          </a:prstGeom>
        </p:spPr>
      </p:pic>
      <p:pic>
        <p:nvPicPr>
          <p:cNvPr id="15" name="Picture 14" descr="Plik:Mobile phone font awesome.svg – Wikimedia Polska">
            <a:extLst>
              <a:ext uri="{FF2B5EF4-FFF2-40B4-BE49-F238E27FC236}">
                <a16:creationId xmlns:a16="http://schemas.microsoft.com/office/drawing/2014/main" id="{9D8AB40F-47BD-8547-8870-C9162208F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746" t="11378" r="27913" b="12402"/>
          <a:stretch/>
        </p:blipFill>
        <p:spPr>
          <a:xfrm>
            <a:off x="194864" y="918086"/>
            <a:ext cx="748111" cy="1179597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2CB7D6DC-060F-104C-A54A-E4BF0BE6AE4D}"/>
              </a:ext>
            </a:extLst>
          </p:cNvPr>
          <p:cNvSpPr/>
          <p:nvPr/>
        </p:nvSpPr>
        <p:spPr>
          <a:xfrm>
            <a:off x="1316432" y="1265568"/>
            <a:ext cx="978408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1BD09C2-0F5D-2247-BD63-E707A1011F04}"/>
              </a:ext>
            </a:extLst>
          </p:cNvPr>
          <p:cNvSpPr/>
          <p:nvPr/>
        </p:nvSpPr>
        <p:spPr>
          <a:xfrm>
            <a:off x="5348762" y="1265568"/>
            <a:ext cx="978408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Mathematics">
            <a:extLst>
              <a:ext uri="{FF2B5EF4-FFF2-40B4-BE49-F238E27FC236}">
                <a16:creationId xmlns:a16="http://schemas.microsoft.com/office/drawing/2014/main" id="{5556B7A7-49F9-694D-A011-19EC98B48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84898" y="953251"/>
            <a:ext cx="1109266" cy="1109266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C67DCC6-0435-394D-890B-2AB61460DE80}"/>
              </a:ext>
            </a:extLst>
          </p:cNvPr>
          <p:cNvSpPr/>
          <p:nvPr/>
        </p:nvSpPr>
        <p:spPr>
          <a:xfrm>
            <a:off x="8059597" y="1265568"/>
            <a:ext cx="978408" cy="48463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Group success">
            <a:extLst>
              <a:ext uri="{FF2B5EF4-FFF2-40B4-BE49-F238E27FC236}">
                <a16:creationId xmlns:a16="http://schemas.microsoft.com/office/drawing/2014/main" id="{CDFD0249-4E7A-8D41-9E2F-1C17D6F3E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020" y="555384"/>
            <a:ext cx="1905000" cy="1905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2EEC38-8F47-6347-A2FA-62D989837FE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425"/>
          <a:stretch/>
        </p:blipFill>
        <p:spPr>
          <a:xfrm>
            <a:off x="610879" y="2306125"/>
            <a:ext cx="10997118" cy="45518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193CB6-4BDF-9B49-B080-FDFDF90F74DB}"/>
              </a:ext>
            </a:extLst>
          </p:cNvPr>
          <p:cNvSpPr txBox="1"/>
          <p:nvPr/>
        </p:nvSpPr>
        <p:spPr>
          <a:xfrm>
            <a:off x="0" y="108134"/>
            <a:ext cx="4252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From probe request to FF counts</a:t>
            </a:r>
          </a:p>
        </p:txBody>
      </p:sp>
    </p:spTree>
    <p:extLst>
      <p:ext uri="{BB962C8B-B14F-4D97-AF65-F5344CB8AC3E}">
        <p14:creationId xmlns:p14="http://schemas.microsoft.com/office/powerpoint/2010/main" val="99411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7DCC-9DF4-014B-8E29-FF984035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0725"/>
          </a:xfrm>
        </p:spPr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2A337-59E0-BA4A-AA8B-27B7A4E8F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573772"/>
            <a:ext cx="8596313" cy="2274038"/>
          </a:xfrm>
        </p:spPr>
        <p:txBody>
          <a:bodyPr>
            <a:normAutofit/>
          </a:bodyPr>
          <a:lstStyle/>
          <a:p>
            <a:r>
              <a:rPr lang="en-US" dirty="0"/>
              <a:t>External sources like</a:t>
            </a:r>
          </a:p>
          <a:p>
            <a:pPr lvl="1"/>
            <a:r>
              <a:rPr lang="en-US" dirty="0"/>
              <a:t>Similar studies</a:t>
            </a:r>
          </a:p>
          <a:p>
            <a:pPr lvl="1"/>
            <a:r>
              <a:rPr lang="en-US" dirty="0"/>
              <a:t>Extraordinary events</a:t>
            </a:r>
          </a:p>
          <a:p>
            <a:pPr lvl="1"/>
            <a:r>
              <a:rPr lang="en-US" dirty="0"/>
              <a:t>Transport data (Taps IN/OUT London Underground)</a:t>
            </a:r>
          </a:p>
          <a:p>
            <a:pPr lvl="1"/>
            <a:r>
              <a:rPr lang="en-US" dirty="0"/>
              <a:t>Google popular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25C3E-623D-664F-9539-D5A060596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0975" y="3077368"/>
            <a:ext cx="5062538" cy="23320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7D2D34-6C22-494F-B825-8A295305E559}"/>
              </a:ext>
            </a:extLst>
          </p:cNvPr>
          <p:cNvSpPr/>
          <p:nvPr/>
        </p:nvSpPr>
        <p:spPr>
          <a:xfrm>
            <a:off x="295275" y="5637897"/>
            <a:ext cx="4271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Tottenham court Road station counts Weekday average 2017/2018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60FB7-54CB-DA49-B2E5-B45BE0661F8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4" t="12455" r="10230" b="5731"/>
          <a:stretch/>
        </p:blipFill>
        <p:spPr bwMode="auto">
          <a:xfrm>
            <a:off x="6238881" y="3228974"/>
            <a:ext cx="4276720" cy="2146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9077A7-27B3-7D48-91AE-D25D8338BD1B}"/>
              </a:ext>
            </a:extLst>
          </p:cNvPr>
          <p:cNvSpPr/>
          <p:nvPr/>
        </p:nvSpPr>
        <p:spPr>
          <a:xfrm>
            <a:off x="6719888" y="5604835"/>
            <a:ext cx="4090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Sensor at the corner of Oxford St and Tottenham Court Rd</a:t>
            </a:r>
          </a:p>
        </p:txBody>
      </p:sp>
    </p:spTree>
    <p:extLst>
      <p:ext uri="{BB962C8B-B14F-4D97-AF65-F5344CB8AC3E}">
        <p14:creationId xmlns:p14="http://schemas.microsoft.com/office/powerpoint/2010/main" val="43813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DA9F-AD51-7B43-9FCC-91B82A595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8675"/>
          </a:xfrm>
        </p:spPr>
        <p:txBody>
          <a:bodyPr/>
          <a:lstStyle/>
          <a:p>
            <a:r>
              <a:rPr lang="en-US" dirty="0"/>
              <a:t>Results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CA697-BD76-0041-93F9-D872A12D9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1" y="99397"/>
            <a:ext cx="8486774" cy="6761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D53B8-9EF4-9E44-98F6-2DEC68ACB147}"/>
              </a:ext>
            </a:extLst>
          </p:cNvPr>
          <p:cNvSpPr txBox="1"/>
          <p:nvPr/>
        </p:nvSpPr>
        <p:spPr>
          <a:xfrm>
            <a:off x="0" y="2449065"/>
            <a:ext cx="35730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FF Signal</a:t>
            </a:r>
          </a:p>
          <a:p>
            <a:r>
              <a:rPr lang="en-GB" sz="3200" dirty="0"/>
              <a:t>Each location has a</a:t>
            </a:r>
          </a:p>
          <a:p>
            <a:r>
              <a:rPr lang="en-GB" sz="3200" dirty="0"/>
              <a:t>particular behaviour</a:t>
            </a:r>
          </a:p>
          <a:p>
            <a:r>
              <a:rPr lang="en-GB" sz="3200" dirty="0"/>
              <a:t>or signal</a:t>
            </a:r>
          </a:p>
        </p:txBody>
      </p:sp>
    </p:spTree>
    <p:extLst>
      <p:ext uri="{BB962C8B-B14F-4D97-AF65-F5344CB8AC3E}">
        <p14:creationId xmlns:p14="http://schemas.microsoft.com/office/powerpoint/2010/main" val="357649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3868-27A8-5D4C-A25C-0154F847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783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33B78-9956-0B41-BC0D-2C1D0E037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768350"/>
            <a:ext cx="4740594" cy="1217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Great Britain’s FF signal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A610C-9768-2047-83C4-90D075912E6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93" y="0"/>
            <a:ext cx="7299007" cy="49958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406135-74FA-5B40-B75E-63848B27520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" y="1705293"/>
            <a:ext cx="4438809" cy="23301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1DE376-3D94-6341-806B-86B5D968093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6" t="9216" r="8314" b="4366"/>
          <a:stretch/>
        </p:blipFill>
        <p:spPr bwMode="auto">
          <a:xfrm>
            <a:off x="411640" y="4089558"/>
            <a:ext cx="4199572" cy="2454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58607A-FC45-4149-9E25-079318CDB6F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9600" r="8639" b="3604"/>
          <a:stretch/>
        </p:blipFill>
        <p:spPr bwMode="auto">
          <a:xfrm>
            <a:off x="7859157" y="4686300"/>
            <a:ext cx="3829050" cy="217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E33328-72FF-D648-8A71-21B7532253C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29775" y="3829050"/>
            <a:ext cx="143907" cy="857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7C96ED-E61A-5D47-B035-182D7AA2E6B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391807" y="540229"/>
            <a:ext cx="3704193" cy="1165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4412009-A62F-D54F-80C5-C2CC8F3DCEE8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611212" y="2806861"/>
            <a:ext cx="1325087" cy="2509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41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9044-AA7B-B041-B995-9AE0504C8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78" y="-176755"/>
            <a:ext cx="10515600" cy="973192"/>
          </a:xfrm>
        </p:spPr>
        <p:txBody>
          <a:bodyPr>
            <a:normAutofit/>
          </a:bodyPr>
          <a:lstStyle/>
          <a:p>
            <a:r>
              <a:rPr lang="en-US" dirty="0"/>
              <a:t>Results 3- </a:t>
            </a:r>
            <a:r>
              <a:rPr lang="en-GB" b="1" dirty="0"/>
              <a:t>Urban flows</a:t>
            </a:r>
            <a:r>
              <a:rPr lang="en-GB" dirty="0"/>
              <a:t> </a:t>
            </a:r>
            <a:r>
              <a:rPr lang="en-GB" b="1" dirty="0"/>
              <a:t>(or coupling locations)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F5904-24A0-CA4A-A6B4-977317C1BEB7}"/>
              </a:ext>
            </a:extLst>
          </p:cNvPr>
          <p:cNvPicPr/>
          <p:nvPr/>
        </p:nvPicPr>
        <p:blipFill rotWithShape="1">
          <a:blip r:embed="rId3"/>
          <a:srcRect l="6332" t="15705" r="7829" b="26962"/>
          <a:stretch/>
        </p:blipFill>
        <p:spPr bwMode="auto">
          <a:xfrm>
            <a:off x="2093082" y="669716"/>
            <a:ext cx="7740029" cy="3080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D4924-5FB5-B346-AFF9-5FF04D92F79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4" t="10702" r="9669" b="6144"/>
          <a:stretch/>
        </p:blipFill>
        <p:spPr bwMode="auto">
          <a:xfrm>
            <a:off x="1781656" y="3965367"/>
            <a:ext cx="8150847" cy="2811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8091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4FFE-9B3A-2247-82B3-D6111FDE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" y="0"/>
            <a:ext cx="10515600" cy="575779"/>
          </a:xfrm>
        </p:spPr>
        <p:txBody>
          <a:bodyPr>
            <a:normAutofit fontScale="90000"/>
          </a:bodyPr>
          <a:lstStyle/>
          <a:p>
            <a:r>
              <a:rPr lang="en-GB" dirty="0"/>
              <a:t>Information measures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8BB29-35EB-844F-857E-625C928D6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4129" y="575780"/>
                <a:ext cx="11539331" cy="5467212"/>
              </a:xfrm>
            </p:spPr>
            <p:txBody>
              <a:bodyPr/>
              <a:lstStyle/>
              <a:p>
                <a:r>
                  <a:rPr lang="en-GB" dirty="0"/>
                  <a:t>Shannon entropy represents the basic measure of information is the preferred measure for detecting the reduction in uncertainty by any measurement x of a random variable whose probability is p(x)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  <m:sup/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nary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US" dirty="0"/>
                  <a:t>Transfer Entropy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GB" b="0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GB" b="0" dirty="0"/>
                  <a:t>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8BB29-35EB-844F-857E-625C928D6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129" y="575780"/>
                <a:ext cx="11539331" cy="5467212"/>
              </a:xfrm>
              <a:blipFill>
                <a:blip r:embed="rId2"/>
                <a:stretch>
                  <a:fillRect l="-880" t="-7639" b="-11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4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344</Words>
  <Application>Microsoft Macintosh PowerPoint</Application>
  <PresentationFormat>Widescreen</PresentationFormat>
  <Paragraphs>69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SmartStreetSensor Project</vt:lpstr>
      <vt:lpstr>PowerPoint Presentation</vt:lpstr>
      <vt:lpstr>Validation</vt:lpstr>
      <vt:lpstr>Results 1</vt:lpstr>
      <vt:lpstr>Results 2</vt:lpstr>
      <vt:lpstr>Results 3- Urban flows (or coupling locations)</vt:lpstr>
      <vt:lpstr>Information measures</vt:lpstr>
      <vt:lpstr>PowerPoint Presentation</vt:lpstr>
      <vt:lpstr>Route complexity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2019-09-14T09:19:33Z</dcterms:created>
  <dcterms:modified xsi:type="dcterms:W3CDTF">2019-09-15T21:42:10Z</dcterms:modified>
</cp:coreProperties>
</file>